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FFFFFF"/>
                </a:solidFill>
              </a:rPr>
              <a:t>艺术作品发布网站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－－毕业设计项目介绍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管理员后台功能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包括：公告管理，文章管理，栏目管理，广告管理，评论管理，系统信息和密码修改</a:t>
            </a:r>
          </a:p>
        </p:txBody>
      </p:sp>
      <p:pic>
        <p:nvPicPr>
          <p:cNvPr id="68" name="系统后台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642" y="1239548"/>
            <a:ext cx="9243516" cy="470910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功能简介完毕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>
        <p14:flip dir="r"/>
      </p:transition>
    </mc:Choice>
    <mc:Fallback>
      <p:transition xmlns:p14="http://schemas.microsoft.com/office/powerpoint/2010/main"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网站构思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后盾网.png"/>
          <p:cNvPicPr/>
          <p:nvPr/>
        </p:nvPicPr>
        <p:blipFill>
          <a:blip r:embed="rId2">
            <a:extLst/>
          </a:blip>
          <a:srcRect l="12713" t="0" r="12713" b="0"/>
          <a:stretch>
            <a:fillRect/>
          </a:stretch>
        </p:blipFill>
        <p:spPr>
          <a:xfrm>
            <a:off x="6718300" y="50927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站酷网.png"/>
          <p:cNvPicPr/>
          <p:nvPr/>
        </p:nvPicPr>
        <p:blipFill>
          <a:blip r:embed="rId3">
            <a:extLst/>
          </a:blip>
          <a:srcRect l="15477" t="0" r="15477" b="0"/>
          <a:stretch>
            <a:fillRect/>
          </a:stretch>
        </p:blipFill>
        <p:spPr>
          <a:xfrm>
            <a:off x="850701" y="3494326"/>
            <a:ext cx="5537499" cy="4047648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4540250" y="1752600"/>
            <a:ext cx="392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传统发布网站</a:t>
            </a:r>
          </a:p>
        </p:txBody>
      </p:sp>
      <p:sp>
        <p:nvSpPr>
          <p:cNvPr id="40" name="Shape 40"/>
          <p:cNvSpPr/>
          <p:nvPr/>
        </p:nvSpPr>
        <p:spPr>
          <a:xfrm>
            <a:off x="2736850" y="7872602"/>
            <a:ext cx="1765301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前端展示类</a:t>
            </a:r>
          </a:p>
        </p:txBody>
      </p:sp>
      <p:sp>
        <p:nvSpPr>
          <p:cNvPr id="41" name="Shape 41"/>
          <p:cNvSpPr/>
          <p:nvPr/>
        </p:nvSpPr>
        <p:spPr>
          <a:xfrm>
            <a:off x="8502650" y="4342002"/>
            <a:ext cx="1765301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后台功能类</a:t>
            </a:r>
          </a:p>
        </p:txBody>
      </p:sp>
    </p:spTree>
  </p:cSld>
  <p:clrMapOvr>
    <a:masterClrMapping/>
  </p:clrMapOvr>
  <p:transition spd="med" advClick="1">
    <p:fad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" grpId="2"/>
      <p:bldP build="whole" bldLvl="1" animBg="1" rev="0" advAuto="0" spid="40" grpId="3"/>
      <p:bldP build="whole" bldLvl="1" animBg="1" rev="0" advAuto="0" spid="37" grpId="4"/>
      <p:bldP build="whole" bldLvl="1" animBg="1" rev="0" advAuto="0" spid="41" grpId="5"/>
      <p:bldP build="whole" bldLvl="1" animBg="1" rev="0" advAuto="0" spid="3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270000" y="7366000"/>
            <a:ext cx="104648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–Steve Jobs</a:t>
            </a:r>
          </a:p>
        </p:txBody>
      </p:sp>
      <p:sp>
        <p:nvSpPr>
          <p:cNvPr id="44" name="Shape 44"/>
          <p:cNvSpPr/>
          <p:nvPr/>
        </p:nvSpPr>
        <p:spPr>
          <a:xfrm>
            <a:off x="1270000" y="2407412"/>
            <a:ext cx="10464800" cy="493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“Your time is limited, so don't waste it living someone else's life.…Don't let the noise of others' opinions drown out your own inner voice。”</a:t>
            </a:r>
            <a:endParaRPr sz="3000">
              <a:solidFill>
                <a:srgbClr val="FFFFFF"/>
              </a:solidFill>
            </a:endParaRPr>
          </a:p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“你的时间有限，不要浪费于重复别人的生活。不要让别人的观点淹没了你内心的声音。”</a:t>
            </a:r>
            <a:endParaRPr>
              <a:solidFill>
                <a:srgbClr val="FFFFFF"/>
              </a:solidFill>
            </a:endParaRPr>
          </a:p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“You can't just ask customers what they want and then try to give that to them. By the time you get it built, they'll want something new。”</a:t>
            </a:r>
            <a:endParaRPr sz="3000">
              <a:solidFill>
                <a:srgbClr val="FFFFFF"/>
              </a:solidFill>
            </a:endParaRPr>
          </a:p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“你不能只问顾客要什么，然后想法子给他们做什么。等你做出来，他们已经另有新欢了。”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" grpId="2"/>
      <p:bldP build="whole" bldLvl="1" animBg="1" rev="0" advAuto="0" spid="4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最耀站</a:t>
            </a:r>
          </a:p>
        </p:txBody>
      </p:sp>
    </p:spTree>
  </p:cSld>
  <p:clrMapOvr>
    <a:masterClrMapping/>
  </p:clrMapOvr>
  <p:transition spd="med" advClick="1">
    <p:fad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首页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6327" y="2083907"/>
            <a:ext cx="7972146" cy="428412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9" name="Shape 49"/>
          <p:cNvSpPr/>
          <p:nvPr/>
        </p:nvSpPr>
        <p:spPr>
          <a:xfrm>
            <a:off x="7918796" y="1058237"/>
            <a:ext cx="43775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1.采用上下结构设计</a:t>
            </a:r>
          </a:p>
        </p:txBody>
      </p:sp>
      <p:sp>
        <p:nvSpPr>
          <p:cNvPr id="50" name="Shape 50"/>
          <p:cNvSpPr/>
          <p:nvPr/>
        </p:nvSpPr>
        <p:spPr>
          <a:xfrm>
            <a:off x="7922628" y="1705876"/>
            <a:ext cx="38949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2.统一的布局设计</a:t>
            </a:r>
          </a:p>
        </p:txBody>
      </p:sp>
      <p:sp>
        <p:nvSpPr>
          <p:cNvPr id="51" name="Shape 51"/>
          <p:cNvSpPr/>
          <p:nvPr/>
        </p:nvSpPr>
        <p:spPr>
          <a:xfrm>
            <a:off x="7930293" y="2331927"/>
            <a:ext cx="292978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3.响应式设计</a:t>
            </a:r>
          </a:p>
        </p:txBody>
      </p:sp>
    </p:spTree>
  </p:cSld>
  <p:clrMapOvr>
    <a:masterClrMapping/>
  </p:clrMapOvr>
  <p:transition spd="slow" advClick="1">
    <p:fad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" grpId="3"/>
      <p:bldP build="whole" bldLvl="1" animBg="1" rev="0" advAuto="0" spid="49" grpId="2"/>
      <p:bldP build="whole" bldLvl="1" animBg="1" rev="0" advAuto="0" spid="51" grpId="4"/>
      <p:bldP build="whole" bldLvl="1" animBg="1" rev="0" advAuto="0" spid="4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前注册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08" y="1455333"/>
            <a:ext cx="6136613" cy="3063359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54" name="前登陆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2114" y="5650844"/>
            <a:ext cx="5661799" cy="268843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5" name="Shape 55"/>
          <p:cNvSpPr/>
          <p:nvPr/>
        </p:nvSpPr>
        <p:spPr>
          <a:xfrm>
            <a:off x="2747596" y="678166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用户注册</a:t>
            </a:r>
          </a:p>
        </p:txBody>
      </p:sp>
      <p:sp>
        <p:nvSpPr>
          <p:cNvPr id="56" name="Shape 56"/>
          <p:cNvSpPr/>
          <p:nvPr/>
        </p:nvSpPr>
        <p:spPr>
          <a:xfrm>
            <a:off x="7990663" y="4974171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用户登陆</a:t>
            </a:r>
          </a:p>
        </p:txBody>
      </p:sp>
    </p:spTree>
  </p:cSld>
  <p:clrMapOvr>
    <a:masterClrMapping/>
  </p:clrMapOvr>
  <p:transition spd="slow" advClick="1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针对作品的功能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包括：收藏，评论，点赞，回复评论，显示评论与推荐信息</a:t>
            </a:r>
          </a:p>
        </p:txBody>
      </p:sp>
      <p:pic>
        <p:nvPicPr>
          <p:cNvPr id="60" name="前评论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847" y="1216108"/>
            <a:ext cx="10407106" cy="47559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1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用户后台功能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包括：发表、管理作品，公告显示，公共聊天室，作品显示，个人信息修改，收藏夹，私信</a:t>
            </a:r>
          </a:p>
        </p:txBody>
      </p:sp>
      <p:pic>
        <p:nvPicPr>
          <p:cNvPr id="64" name="用户首页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457" y="1071611"/>
            <a:ext cx="9807886" cy="50449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